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14"/>
  </p:notesMasterIdLst>
  <p:sldIdLst>
    <p:sldId id="256" r:id="rId3"/>
    <p:sldId id="261" r:id="rId4"/>
    <p:sldId id="262" r:id="rId5"/>
    <p:sldId id="263" r:id="rId6"/>
    <p:sldId id="267" r:id="rId7"/>
    <p:sldId id="265" r:id="rId8"/>
    <p:sldId id="268" r:id="rId9"/>
    <p:sldId id="266" r:id="rId10"/>
    <p:sldId id="271" r:id="rId11"/>
    <p:sldId id="269" r:id="rId12"/>
    <p:sldId id="27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9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>
        <p:scale>
          <a:sx n="94" d="100"/>
          <a:sy n="94" d="100"/>
        </p:scale>
        <p:origin x="131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MCSDFS\Staff\kthorpe\Desktop\May%202014%20Forecast\5YEAR%20SUBMIT.xlsm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MCSDFS\Staff\kthorpe\Desktop\May%202014%20Forecast\5YEAR%20SUBMIT.xlsm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Operating Revenues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dLbl>
              <c:idx val="2"/>
              <c:layout>
                <c:manualLayout>
                  <c:x val="8.6858705161854774E-2"/>
                  <c:y val="3.0382400116652084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7930008748906418E-2"/>
                  <c:y val="9.3488990959463364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7769685039370079E-2"/>
                  <c:y val="0.12326698745990081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Sheet1!$A$1:$A$5</c:f>
              <c:strCache>
                <c:ptCount val="5"/>
                <c:pt idx="0">
                  <c:v>General Property Tax (Real Estate)</c:v>
                </c:pt>
                <c:pt idx="1">
                  <c:v>Unrestricted State Grants-in-Aid</c:v>
                </c:pt>
                <c:pt idx="2">
                  <c:v>Restricted State Grants-in-Aid</c:v>
                </c:pt>
                <c:pt idx="3">
                  <c:v>Property Tax Allocation</c:v>
                </c:pt>
                <c:pt idx="4">
                  <c:v>All Other Revenues</c:v>
                </c:pt>
              </c:strCache>
            </c:strRef>
          </c:cat>
          <c:val>
            <c:numRef>
              <c:f>Sheet1!$B$1:$B$5</c:f>
              <c:numCache>
                <c:formatCode>_(* #,##0_);_(* \(#,##0\);_(* "-"??_);_(@_)</c:formatCode>
                <c:ptCount val="5"/>
                <c:pt idx="0">
                  <c:v>27586034.024808511</c:v>
                </c:pt>
                <c:pt idx="1">
                  <c:v>25792964.639999997</c:v>
                </c:pt>
                <c:pt idx="2">
                  <c:v>4131790.83</c:v>
                </c:pt>
                <c:pt idx="3">
                  <c:v>8109964.2236886946</c:v>
                </c:pt>
                <c:pt idx="4">
                  <c:v>3932332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Operating</a:t>
            </a:r>
            <a:r>
              <a:rPr lang="en-US" baseline="0"/>
              <a:t> Expenditures</a:t>
            </a:r>
            <a:endParaRPr lang="en-US"/>
          </a:p>
        </c:rich>
      </c:tx>
      <c:layout>
        <c:manualLayout>
          <c:xMode val="edge"/>
          <c:yMode val="edge"/>
          <c:x val="0.25952645003881558"/>
          <c:y val="2.33100233100233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dLbl>
              <c:idx val="3"/>
              <c:layout>
                <c:manualLayout>
                  <c:x val="-0.12138681677948152"/>
                  <c:y val="2.3476696094806331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1435695538057744E-2"/>
                  <c:y val="0.1556743948673082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14703132765681284"/>
                  <c:y val="-8.440736865933716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3.5226465236446382E-2"/>
                  <c:y val="2.3903480596393981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Sheet1!$A$25:$A$31</c:f>
              <c:strCache>
                <c:ptCount val="7"/>
                <c:pt idx="0">
                  <c:v>Personal Services</c:v>
                </c:pt>
                <c:pt idx="1">
                  <c:v>Employees' Retirement/Insurance Benefits</c:v>
                </c:pt>
                <c:pt idx="2">
                  <c:v>Purchased Services</c:v>
                </c:pt>
                <c:pt idx="3">
                  <c:v>Supplies and Materials</c:v>
                </c:pt>
                <c:pt idx="4">
                  <c:v>Capital Outlay</c:v>
                </c:pt>
                <c:pt idx="5">
                  <c:v>Debt Service:</c:v>
                </c:pt>
                <c:pt idx="6">
                  <c:v>Other Objects</c:v>
                </c:pt>
              </c:strCache>
            </c:strRef>
          </c:cat>
          <c:val>
            <c:numRef>
              <c:f>Sheet1!$B$25:$B$31</c:f>
              <c:numCache>
                <c:formatCode>_(* #,##0_);_(* \(#,##0\);_(* "-"??_);_(@_)</c:formatCode>
                <c:ptCount val="7"/>
                <c:pt idx="0">
                  <c:v>29197574.395</c:v>
                </c:pt>
                <c:pt idx="1">
                  <c:v>11544684.65525</c:v>
                </c:pt>
                <c:pt idx="2">
                  <c:v>23841580</c:v>
                </c:pt>
                <c:pt idx="3">
                  <c:v>1176342.6200000001</c:v>
                </c:pt>
                <c:pt idx="4">
                  <c:v>1600000</c:v>
                </c:pt>
                <c:pt idx="5">
                  <c:v>237975</c:v>
                </c:pt>
                <c:pt idx="6">
                  <c:v>705227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71AE85-36E9-41FE-BE3D-0D94D484BB68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66349B-579B-446E-944D-2E46BA0082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916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6349B-579B-446E-944D-2E46BA00820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756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 asking for approval tonight – will be approved at</a:t>
            </a:r>
            <a:r>
              <a:rPr lang="en-US" baseline="0" dirty="0" smtClean="0"/>
              <a:t> next meeting.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6349B-579B-446E-944D-2E46BA00820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552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Continue</a:t>
            </a:r>
            <a:r>
              <a:rPr lang="en-US" baseline="0" dirty="0" smtClean="0"/>
              <a:t> to see decrease – 2014 is an update year for property taxes; have planned for an additional decrease for FY15;</a:t>
            </a:r>
          </a:p>
          <a:p>
            <a:r>
              <a:rPr lang="en-US" baseline="0" dirty="0" smtClean="0"/>
              <a:t>Will see increase due to change in ODE Funding formula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6349B-579B-446E-944D-2E46BA00820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642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Negotiations</a:t>
            </a:r>
            <a:r>
              <a:rPr lang="en-US" baseline="0" dirty="0" smtClean="0"/>
              <a:t> – still questions</a:t>
            </a:r>
          </a:p>
          <a:p>
            <a:r>
              <a:rPr lang="en-US" baseline="0" dirty="0" smtClean="0"/>
              <a:t>Programmatic changes – alternative education for example. </a:t>
            </a:r>
          </a:p>
          <a:p>
            <a:r>
              <a:rPr lang="en-US" baseline="0" dirty="0" smtClean="0"/>
              <a:t>Number of retirees – still questions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6349B-579B-446E-944D-2E46BA00820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382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Property</a:t>
            </a:r>
            <a:r>
              <a:rPr lang="en-US" baseline="0" dirty="0" smtClean="0"/>
              <a:t> Taxes – should drop with 2014 reappraisal year</a:t>
            </a:r>
          </a:p>
          <a:p>
            <a:r>
              <a:rPr lang="en-US" baseline="0" dirty="0" smtClean="0"/>
              <a:t>Unrestricted grants – will be receiving additional fund through ODE change in funding – don’t know exact split; so using this year’s number for restricted; </a:t>
            </a:r>
          </a:p>
          <a:p>
            <a:r>
              <a:rPr lang="en-US" baseline="0" dirty="0" smtClean="0"/>
              <a:t>Carrying FY15 forward since no info</a:t>
            </a:r>
          </a:p>
          <a:p>
            <a:r>
              <a:rPr lang="en-US" baseline="0" dirty="0" smtClean="0"/>
              <a:t>FY14 number for all other revenues includes </a:t>
            </a:r>
            <a:r>
              <a:rPr lang="en-US" baseline="0" dirty="0" err="1" smtClean="0"/>
              <a:t>Barnitz</a:t>
            </a:r>
            <a:r>
              <a:rPr lang="en-US" baseline="0" dirty="0" smtClean="0"/>
              <a:t> and HB264 Borrowing.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6349B-579B-446E-944D-2E46BA00820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416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Personal services- includes large severance</a:t>
            </a:r>
            <a:r>
              <a:rPr lang="en-US" baseline="0" dirty="0" smtClean="0"/>
              <a:t> payouts and additional for next year</a:t>
            </a:r>
          </a:p>
          <a:p>
            <a:r>
              <a:rPr lang="en-US" baseline="0" dirty="0" smtClean="0"/>
              <a:t>Health insurance includes 12% for FY15 – and 15% in other years</a:t>
            </a:r>
          </a:p>
          <a:p>
            <a:r>
              <a:rPr lang="en-US" baseline="0" dirty="0" smtClean="0"/>
              <a:t>2% reduction in all other areas for entire district</a:t>
            </a:r>
          </a:p>
          <a:p>
            <a:r>
              <a:rPr lang="en-US" baseline="0" dirty="0" smtClean="0"/>
              <a:t>Purchased services includes additional tuition payments for students leaving Middletown for community/charter schools</a:t>
            </a:r>
          </a:p>
          <a:p>
            <a:r>
              <a:rPr lang="en-US" baseline="0" dirty="0" smtClean="0"/>
              <a:t>Capital outlay – Mainly </a:t>
            </a:r>
            <a:r>
              <a:rPr lang="en-US" baseline="0" dirty="0" err="1" smtClean="0"/>
              <a:t>Barnitz</a:t>
            </a:r>
            <a:r>
              <a:rPr lang="en-US" baseline="0" dirty="0" smtClean="0"/>
              <a:t> expenses</a:t>
            </a:r>
          </a:p>
          <a:p>
            <a:r>
              <a:rPr lang="en-US" baseline="0" dirty="0" smtClean="0"/>
              <a:t>HB264 Loans – includes newest loan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6349B-579B-446E-944D-2E46BA00820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109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Point out property</a:t>
            </a:r>
            <a:r>
              <a:rPr lang="en-US" baseline="0" dirty="0" smtClean="0"/>
              <a:t> tax difference!!!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6349B-579B-446E-944D-2E46BA00820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777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Already know that roof expenses at</a:t>
            </a:r>
            <a:r>
              <a:rPr lang="en-US" baseline="0" dirty="0" smtClean="0"/>
              <a:t> Middle school estimated to be $1.0 million.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6349B-579B-446E-944D-2E46BA00820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665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PPP_SBUSC_TLE_Jigsaw_Puzz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52400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600200"/>
            <a:ext cx="6400800" cy="1447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325D5-6472-49D0-8DFE-CF5F7A983DB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A172-2591-45B3-9E35-7E31970F6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325D5-6472-49D0-8DFE-CF5F7A983DB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A172-2591-45B3-9E35-7E31970F6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371600"/>
            <a:ext cx="9144000" cy="5486400"/>
          </a:xfrm>
          <a:prstGeom prst="rect">
            <a:avLst/>
          </a:prstGeom>
          <a:gradFill flip="none" rotWithShape="1">
            <a:gsLst>
              <a:gs pos="29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PPP_SBUSC_TXT_Jigsaw_Puzzle.png"/>
          <p:cNvPicPr>
            <a:picLocks noChangeAspect="1"/>
          </p:cNvPicPr>
          <p:nvPr userDrawn="1"/>
        </p:nvPicPr>
        <p:blipFill>
          <a:blip r:embed="rId2"/>
          <a:srcRect b="80000"/>
          <a:stretch>
            <a:fillRect/>
          </a:stretch>
        </p:blipFill>
        <p:spPr>
          <a:xfrm>
            <a:off x="0" y="0"/>
            <a:ext cx="9144000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325D5-6472-49D0-8DFE-CF5F7A983DB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A172-2591-45B3-9E35-7E31970F6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371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PPP_SBUSC_TXT_Jigsaw_Puzzle.png"/>
          <p:cNvPicPr>
            <a:picLocks noChangeAspect="1"/>
          </p:cNvPicPr>
          <p:nvPr userDrawn="1"/>
        </p:nvPicPr>
        <p:blipFill>
          <a:blip r:embed="rId2"/>
          <a:srcRect b="80000"/>
          <a:stretch>
            <a:fillRect/>
          </a:stretch>
        </p:blipFill>
        <p:spPr>
          <a:xfrm>
            <a:off x="0" y="0"/>
            <a:ext cx="9144000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325D5-6472-49D0-8DFE-CF5F7A983DB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A172-2591-45B3-9E35-7E31970F6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325D5-6472-49D0-8DFE-CF5F7A983DB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A172-2591-45B3-9E35-7E31970F6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325D5-6472-49D0-8DFE-CF5F7A983DB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A172-2591-45B3-9E35-7E31970F6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325D5-6472-49D0-8DFE-CF5F7A983DB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A172-2591-45B3-9E35-7E31970F6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325D5-6472-49D0-8DFE-CF5F7A983DB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A172-2591-45B3-9E35-7E31970F6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325D5-6472-49D0-8DFE-CF5F7A983DB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A172-2591-45B3-9E35-7E31970F6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325D5-6472-49D0-8DFE-CF5F7A983DB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A172-2591-45B3-9E35-7E31970F6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325D5-6472-49D0-8DFE-CF5F7A983DB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A172-2591-45B3-9E35-7E31970F6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325D5-6472-49D0-8DFE-CF5F7A983DB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A172-2591-45B3-9E35-7E31970F6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325D5-6472-49D0-8DFE-CF5F7A983DB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A172-2591-45B3-9E35-7E31970F6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PPP_SBUSC_TXT_Jigsaw_Puzzl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76200"/>
            <a:ext cx="7467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325D5-6472-49D0-8DFE-CF5F7A983DB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1A172-2591-45B3-9E35-7E31970F6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3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Middletown City School District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Five-Year Forecast Presentation</a:t>
            </a:r>
          </a:p>
          <a:p>
            <a:r>
              <a:rPr lang="en-US" dirty="0" smtClean="0"/>
              <a:t>Kelley Thorpe, Treasurer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6019800"/>
            <a:ext cx="701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Presented May 5, 2014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PP_SBUSC_TLE_Jigsaw_Puzzle.pn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76200"/>
            <a:ext cx="90678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May 2014 Five-Year Forecast UPDATE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Still missing some critical and necessary information</a:t>
            </a:r>
          </a:p>
          <a:p>
            <a:r>
              <a:rPr lang="en-US" dirty="0" smtClean="0"/>
              <a:t>Pieces of the puzzle – Negotiations and programmatic changes </a:t>
            </a:r>
            <a:endParaRPr lang="en-US" dirty="0"/>
          </a:p>
          <a:p>
            <a:r>
              <a:rPr lang="en-US" dirty="0" smtClean="0"/>
              <a:t>Forecast is designed to be a fluid document that can be modified with changes in the economic environment</a:t>
            </a:r>
          </a:p>
          <a:p>
            <a:r>
              <a:rPr lang="en-US" dirty="0" smtClean="0"/>
              <a:t>Does not represent the entire financial picture – only considers the General Fund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PP_SBUSC_TLE_Jigsaw_Puzzle.pn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Forecast Assumptions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Revenues: </a:t>
            </a:r>
          </a:p>
          <a:p>
            <a:pPr lvl="1"/>
            <a:r>
              <a:rPr lang="en-US" dirty="0" smtClean="0"/>
              <a:t>This forecast assumes small operating revenue increase for FY15; but not beyond</a:t>
            </a:r>
          </a:p>
          <a:p>
            <a:pPr lvl="1"/>
            <a:r>
              <a:rPr lang="en-US" dirty="0" smtClean="0"/>
              <a:t>Increase from ODE is planned</a:t>
            </a:r>
          </a:p>
          <a:p>
            <a:pPr lvl="1"/>
            <a:r>
              <a:rPr lang="en-US" dirty="0" smtClean="0"/>
              <a:t>Decrease in property values and real estate taxes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05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PP_SBUSC_TLE_Jigsaw_Puzzle.pn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Forecast Assumptions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Expenditures:</a:t>
            </a:r>
          </a:p>
          <a:p>
            <a:pPr lvl="1"/>
            <a:r>
              <a:rPr lang="en-US" dirty="0" smtClean="0"/>
              <a:t>This forecast assumes a slight decrease in expenses</a:t>
            </a:r>
          </a:p>
          <a:p>
            <a:pPr lvl="2"/>
            <a:r>
              <a:rPr lang="en-US" dirty="0" smtClean="0"/>
              <a:t>All budget managers given a 2% reduction for FY15</a:t>
            </a:r>
          </a:p>
          <a:p>
            <a:pPr lvl="2"/>
            <a:r>
              <a:rPr lang="en-US" dirty="0" smtClean="0"/>
              <a:t>Increase in severance due to retirements (STRS Changes) </a:t>
            </a:r>
          </a:p>
          <a:p>
            <a:pPr lvl="2"/>
            <a:r>
              <a:rPr lang="en-US" dirty="0" smtClean="0"/>
              <a:t>Have Included a 12% increase for health insurance for FY15 and 15% increase for outlying years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999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PP_SBUSC_TLE_Jigsaw_Puzzle.pn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Revenue Details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323210"/>
              </p:ext>
            </p:extLst>
          </p:nvPr>
        </p:nvGraphicFramePr>
        <p:xfrm>
          <a:off x="76200" y="1447800"/>
          <a:ext cx="8991600" cy="5105400"/>
        </p:xfrm>
        <a:graphic>
          <a:graphicData uri="http://schemas.openxmlformats.org/drawingml/2006/table">
            <a:tbl>
              <a:tblPr/>
              <a:tblGrid>
                <a:gridCol w="2583222"/>
                <a:gridCol w="1308170"/>
                <a:gridCol w="1258493"/>
                <a:gridCol w="1308170"/>
                <a:gridCol w="1291611"/>
                <a:gridCol w="1241934"/>
              </a:tblGrid>
              <a:tr h="330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Fiscal Year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Fiscal Year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Fiscal Year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Fiscal Year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Fiscal Year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83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66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Revenues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General Property Tax (Real Estate)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27,586,034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27,406,695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27,456,695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27,561,158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27,763,566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Tangible Personal Property Tax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(0)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(0)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(0)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Unrestricted State Grants-in-Aid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25,792,965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27,158,516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27,158,516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27,158,516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27,158,516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Restricted State Grants-in-Aid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4,131,791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4,131,791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4,131,791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4,131,791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4,131,791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Property Tax Allocation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8,109,964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7,900,136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7,750,136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7,612,203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7,486,437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All Other Revenues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3,932,332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1,532,332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1,532,332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1,532,332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1,532,332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 Revenues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69,553,086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68,129,469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68,029,469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67,995,999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68,072,642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5140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PP_SBUSC_TLE_Jigsaw_Puzzle.png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Revenue Details</a:t>
            </a:r>
            <a:endParaRPr lang="en-US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2229361753"/>
              </p:ext>
            </p:extLst>
          </p:nvPr>
        </p:nvGraphicFramePr>
        <p:xfrm>
          <a:off x="457200" y="1600200"/>
          <a:ext cx="84582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4261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PP_SBUSC_TLE_Jigsaw_Puzzle.pn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Expenditure Details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490705"/>
              </p:ext>
            </p:extLst>
          </p:nvPr>
        </p:nvGraphicFramePr>
        <p:xfrm>
          <a:off x="152400" y="1447800"/>
          <a:ext cx="8839200" cy="5241576"/>
        </p:xfrm>
        <a:graphic>
          <a:graphicData uri="http://schemas.openxmlformats.org/drawingml/2006/table">
            <a:tbl>
              <a:tblPr/>
              <a:tblGrid>
                <a:gridCol w="2539439"/>
                <a:gridCol w="1285998"/>
                <a:gridCol w="1237162"/>
                <a:gridCol w="1285998"/>
                <a:gridCol w="1269719"/>
                <a:gridCol w="1220884"/>
              </a:tblGrid>
              <a:tr h="2009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Fiscal Year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Fiscal Year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Fiscal Year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Fiscal Year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Fiscal Year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9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9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Expenditures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93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Personal Services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29,197,574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29,400,568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28,824,070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28,896,130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28,968,370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12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Employees' Retirement/Insurance Benefits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11,544,685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11,324,410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12,051,189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13,221,135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14,622,915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9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Purchased Services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23,841,580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23,742,989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24,338,409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24,792,918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25,256,518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9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Supplies and Materials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1,176,343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1,352,816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1,393,400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1,435,202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1,478,258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9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Capital Outlay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1,600,000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-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-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-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-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9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Principal-HB 264 Loans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160,580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210,082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214,802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219,750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229,939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9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Interest and Fiscal Charges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77,395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84,323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75,407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66,262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56,802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9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Objects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705,227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691,122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698,034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705,014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712,064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93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 Expenditures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68,303,384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66,806,310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67,595,311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69,336,412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71,324,867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6760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PP_SBUSC_TLE_Jigsaw_Puzzle.png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Expenditure Details</a:t>
            </a:r>
            <a:endParaRPr lang="en-US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3529114040"/>
              </p:ext>
            </p:extLst>
          </p:nvPr>
        </p:nvGraphicFramePr>
        <p:xfrm>
          <a:off x="228600" y="1524000"/>
          <a:ext cx="86868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49770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PP_SBUSC_TLE_Jigsaw_Puzzle.pn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Comparison to October</a:t>
            </a:r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570920"/>
              </p:ext>
            </p:extLst>
          </p:nvPr>
        </p:nvGraphicFramePr>
        <p:xfrm>
          <a:off x="152401" y="1523995"/>
          <a:ext cx="8991599" cy="51816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73112"/>
                <a:gridCol w="1000655"/>
                <a:gridCol w="1014950"/>
                <a:gridCol w="1000655"/>
                <a:gridCol w="3402227"/>
              </a:tblGrid>
              <a:tr h="284223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Oct FY14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May FY14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Difference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Reason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842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General Property Tax (Real Estate)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27,592,794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27,586,034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        (6,760)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842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Unrestricted State Grants-in-Aid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29,674,192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25,792,965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(3,881,227)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Split with Restricted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2842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Restricted State Grants-in-Aid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150,000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4,131,791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3,981,791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42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Property Tax Allocation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8,314,033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8,109,964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(204,069)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1701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All Other Revenues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sng" strike="noStrike">
                          <a:effectLst/>
                        </a:rPr>
                        <a:t>    1,532,332 </a:t>
                      </a:r>
                      <a:endParaRPr lang="en-US" sz="14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sng" strike="noStrike">
                          <a:effectLst/>
                        </a:rPr>
                        <a:t>     1,468,332 </a:t>
                      </a:r>
                      <a:endParaRPr lang="en-US" sz="14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sng" strike="noStrike">
                          <a:effectLst/>
                        </a:rPr>
                        <a:t>        (64,000)</a:t>
                      </a:r>
                      <a:endParaRPr lang="en-US" sz="14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Without Borrowing Included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842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Total Revenues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  67,263,351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   67,089,086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      (174,265)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84223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   -  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842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Personal Services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28,997,574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29,197,574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200,000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More retirees than predicted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842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Retirement/Insurance Benefits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11,670,361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11,544,685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(125,676)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842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Purchased Services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22,716,580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23,841,580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1,125,000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More students to charter/community schools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842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Supplies and Materials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1,016,870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1,176,343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159,473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842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Capital Outlay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1,600,000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1,600,000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   -  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842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Debt Service: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219,701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237,975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18,274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1701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Other Objects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sng" strike="noStrike">
                          <a:effectLst/>
                        </a:rPr>
                        <a:t>       705,227 </a:t>
                      </a:r>
                      <a:endParaRPr lang="en-US" sz="14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sng" strike="noStrike">
                          <a:effectLst/>
                        </a:rPr>
                        <a:t>        705,227 </a:t>
                      </a:r>
                      <a:endParaRPr lang="en-US" sz="14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sng" strike="noStrike">
                          <a:effectLst/>
                        </a:rPr>
                        <a:t>                 -   </a:t>
                      </a:r>
                      <a:endParaRPr lang="en-US" sz="14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842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Total Expenses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  66,926,313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   68,303,384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     1,377,071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84223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842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Cash Balance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    2,760,258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     2,072,921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      (687,337)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1246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PP_SBUSC_TLE_Jigsaw_Puzzle.pn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Bottom Line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5329651"/>
              </p:ext>
            </p:extLst>
          </p:nvPr>
        </p:nvGraphicFramePr>
        <p:xfrm>
          <a:off x="457200" y="1600200"/>
          <a:ext cx="82296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Cash Balance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</a:t>
                      </a: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2,072,921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2,696,080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2,430,238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389,825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3,562,400)</a:t>
                      </a:r>
                    </a:p>
                  </a:txBody>
                  <a:tcPr marL="7620" marR="7620" marT="7620" marB="0"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9600" y="3048000"/>
            <a:ext cx="8153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Important Puzzle Pieces: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1. In negotiations with MTA; no increases to base salary included in this forecast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2. Tomorrow’s election; if fail – will need to increase expenses for maintenance/repairs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3.  Programmatic changes – know we need to do something different with alternative education due to Union Day closing – but decisions have not yet been finalized</a:t>
            </a:r>
          </a:p>
        </p:txBody>
      </p:sp>
    </p:spTree>
    <p:extLst>
      <p:ext uri="{BB962C8B-B14F-4D97-AF65-F5344CB8AC3E}">
        <p14:creationId xmlns:p14="http://schemas.microsoft.com/office/powerpoint/2010/main" val="2555357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PP_SBUSC_TLE_Jigsaw_Puzzle.png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456" y="2133600"/>
            <a:ext cx="2609088" cy="3657600"/>
          </a:xfrm>
        </p:spPr>
      </p:pic>
    </p:spTree>
    <p:extLst>
      <p:ext uri="{BB962C8B-B14F-4D97-AF65-F5344CB8AC3E}">
        <p14:creationId xmlns:p14="http://schemas.microsoft.com/office/powerpoint/2010/main" val="1459286556"/>
      </p:ext>
    </p:extLst>
  </p:cSld>
  <p:clrMapOvr>
    <a:masterClrMapping/>
  </p:clrMapOvr>
</p:sld>
</file>

<file path=ppt/theme/theme1.xml><?xml version="1.0" encoding="utf-8"?>
<a:theme xmlns:a="http://schemas.openxmlformats.org/drawingml/2006/main" name="PPP_XBUSI_TXT_Missing_Piec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4D08E55-19A4-4E8C-8093-1EBC7E9F8F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1829</TotalTime>
  <Words>809</Words>
  <Application>Microsoft Office PowerPoint</Application>
  <PresentationFormat>On-screen Show (4:3)</PresentationFormat>
  <Paragraphs>271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PPP_XBUSI_TXT_Missing_Piece</vt:lpstr>
      <vt:lpstr>Middletown City School District</vt:lpstr>
      <vt:lpstr>May 2014 Five-Year Forecast UPDATE</vt:lpstr>
      <vt:lpstr>Forecast Assumptions</vt:lpstr>
      <vt:lpstr>Forecast Assumptions</vt:lpstr>
      <vt:lpstr>Revenue Details</vt:lpstr>
      <vt:lpstr>Revenue Details</vt:lpstr>
      <vt:lpstr>Expenditure Details</vt:lpstr>
      <vt:lpstr>Expenditure Details</vt:lpstr>
      <vt:lpstr>Comparison to October</vt:lpstr>
      <vt:lpstr>Bottom Line</vt:lpstr>
      <vt:lpstr>Questions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Middletown City School District</dc:title>
  <dc:creator>Kelley Thorpe</dc:creator>
  <cp:keywords/>
  <dc:description>2010 puzzle piece powerpoint template from presentationpro.com</dc:description>
  <cp:lastModifiedBy>Gracie Gregory</cp:lastModifiedBy>
  <cp:revision>24</cp:revision>
  <dcterms:created xsi:type="dcterms:W3CDTF">2013-10-05T14:23:34Z</dcterms:created>
  <dcterms:modified xsi:type="dcterms:W3CDTF">2014-06-02T17:58:40Z</dcterms:modified>
  <cp:category>2010 business concepts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TC018813489991</vt:lpwstr>
  </property>
</Properties>
</file>